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60" r:id="rId2"/>
  </p:sldMasterIdLst>
  <p:notesMasterIdLst>
    <p:notesMasterId r:id="rId15"/>
  </p:notesMasterIdLst>
  <p:sldIdLst>
    <p:sldId id="344" r:id="rId3"/>
    <p:sldId id="287" r:id="rId4"/>
    <p:sldId id="286" r:id="rId5"/>
    <p:sldId id="339" r:id="rId6"/>
    <p:sldId id="340" r:id="rId7"/>
    <p:sldId id="341" r:id="rId8"/>
    <p:sldId id="325" r:id="rId9"/>
    <p:sldId id="326" r:id="rId10"/>
    <p:sldId id="342" r:id="rId11"/>
    <p:sldId id="343" r:id="rId12"/>
    <p:sldId id="337" r:id="rId13"/>
    <p:sldId id="338" r:id="rId14"/>
  </p:sldIdLst>
  <p:sldSz cx="12192000" cy="6858000"/>
  <p:notesSz cx="6858000" cy="9144000"/>
  <p:custDataLst>
    <p:tags r:id="rId16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2"/>
    <p:restoredTop sz="94762"/>
  </p:normalViewPr>
  <p:slideViewPr>
    <p:cSldViewPr>
      <p:cViewPr>
        <p:scale>
          <a:sx n="66" d="100"/>
          <a:sy n="66" d="100"/>
        </p:scale>
        <p:origin x="688" y="-260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tags" Target="tags/tag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ad.smith.edu\Files\Home\twildhag\Stats%20Text%20Book\Ch%204%20Measures%20of%20Central%20Tendency\Figures%203%20and%20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'[Figures 3 and 4.xlsx]Sheet1'!$A$5:$A$11</c:f>
              <c:numCache>
                <c:formatCode>General</c:formatCode>
                <c:ptCount val="7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  <c:pt idx="6">
                  <c:v>10</c:v>
                </c:pt>
              </c:numCache>
            </c:numRef>
          </c:cat>
          <c:val>
            <c:numRef>
              <c:f>'[Figures 3 and 4.xlsx]Sheet1'!$B$5:$B$11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1581-4B98-AF13-CC2F4461308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809161200"/>
        <c:axId val="809161984"/>
      </c:barChart>
      <c:catAx>
        <c:axId val="80916120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9161984"/>
        <c:crosses val="autoZero"/>
        <c:auto val="1"/>
        <c:lblAlgn val="ctr"/>
        <c:lblOffset val="100"/>
        <c:noMultiLvlLbl val="0"/>
      </c:catAx>
      <c:valAx>
        <c:axId val="809161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Frequency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80916120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460CB0B-1F31-4F9C-8B54-4881D965895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02304ED-C1DC-41DF-9EBC-1372DF30BE3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912E66EB-BFA9-4151-9B09-42D0D445DFFA}" type="datetimeFigureOut">
              <a:rPr lang="en-US" altLang="en-US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FA65D7B4-50BA-44C5-9F7D-E24F713EF6D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21EA494A-AA41-47F1-B275-8E9BD1837CB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2C752A-D4A8-4013-B6AC-A34D33DE332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8E173A0-005E-408B-905B-F45C4E7B9C1B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B35AEC1-FC83-4980-9BDE-39CE905D3F2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35AEC1-FC83-4980-9BDE-39CE905D3F2A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637542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DC86E4DA-9F0B-4285-AF51-725EE34BC53F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E96636E9-890E-4A9F-90E2-A2527DACEB2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5851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845C42-D63B-4715-9804-4CDDE698A63F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A274-4DD5-4A40-A254-0E182B3C43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80929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845C42-D63B-4715-9804-4CDDE698A63F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A274-4DD5-4A40-A254-0E182B3C43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629816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845C42-D63B-4715-9804-4CDDE698A63F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A274-4DD5-4A40-A254-0E182B3C43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634325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845C42-D63B-4715-9804-4CDDE698A63F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A274-4DD5-4A40-A254-0E182B3C43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196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845C42-D63B-4715-9804-4CDDE698A63F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A274-4DD5-4A40-A254-0E182B3C43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88466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5845C42-D63B-4715-9804-4CDDE698A63F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4A274-4DD5-4A40-A254-0E182B3C43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982927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pPr>
              <a:defRPr/>
            </a:pPr>
            <a:fld id="{CDEA94BF-C822-40ED-9602-C655F2266481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165DC1F-7874-4F2F-9CBB-209DBC4E49F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143923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pPr>
              <a:defRPr/>
            </a:pPr>
            <a:fld id="{B10EBCAF-098A-49DB-BDB4-88ADB9A8AA9B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A6AF-50FA-4BBD-B0C9-DC4D2F2F529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136876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DD85A5ED-504B-45B1-826F-70551E662AC3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CF4D33E-2150-41F0-AB61-655D4F34596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9827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8C8E921-97C9-405F-9C85-283B788D6366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FCD8A2-50C8-4731-BD34-256F7C8F04F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055573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FBE0CFB-6621-4962-924A-F8754FE8AF68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299416-CF26-4268-B5E4-258BDA310810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15781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82F7F94-B327-4E7F-ACE7-2A739B7E0BD0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887DF4-7B8C-4679-967D-CD762935ED4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6662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D16A53-EC30-4877-AEC4-CF14779F120B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6846A5-A637-4119-9505-1025A2DC1D8E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76165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F0818D1-2D92-4C10-A390-3256FD38FE41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CE3884-9224-4A8F-A10D-59C10D39620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63234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750EEF6E-068A-477E-86EF-EC6DAD90ECE4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6020BD-7026-4A08-BB20-E0FE40626D3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86117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6E12C0D-6B2E-4078-AFF1-C4EA939CA3FF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1066D-1C7B-49B8-B37A-BAEB5F65AD1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350423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73B9E7A-466A-436D-B3E5-FD3FD8152905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4D5C3-FBE8-407D-95C7-175C7C4830CA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585668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B5845C42-D63B-4715-9804-4CDDE698A63F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38C4A274-4DD5-4A40-A254-0E182B3C43C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75210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09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ECBBA-475B-45E7-6135-543E661CEC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6938" y="750888"/>
            <a:ext cx="6311900" cy="2678112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bg1">
                    <a:lumMod val="95000"/>
                  </a:schemeClr>
                </a:solidFill>
              </a:rPr>
              <a:t>Statistics for Social Understanding</a:t>
            </a:r>
            <a:r>
              <a:rPr lang="en-US" sz="2400" i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Second Edition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7D37F-9EAD-5A12-FE1D-097973AF1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3703638"/>
            <a:ext cx="8824913" cy="862012"/>
          </a:xfrm>
        </p:spPr>
        <p:txBody>
          <a:bodyPr rtlCol="0">
            <a:noAutofit/>
          </a:bodyPr>
          <a:lstStyle/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Nancy E. Whittier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Tina Wildhagen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Howard J. Gold</a:t>
            </a:r>
          </a:p>
        </p:txBody>
      </p:sp>
      <p:pic>
        <p:nvPicPr>
          <p:cNvPr id="16388" name="Picture 6" descr="Rowman &amp; Littlefield logo">
            <a:extLst>
              <a:ext uri="{FF2B5EF4-FFF2-40B4-BE49-F238E27FC236}">
                <a16:creationId xmlns:a16="http://schemas.microsoft.com/office/drawing/2014/main" id="{70F9714C-1548-C898-0CAD-F5BADAD04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00" y="6477000"/>
            <a:ext cx="9144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 descr="Cover Image">
            <a:extLst>
              <a:ext uri="{FF2B5EF4-FFF2-40B4-BE49-F238E27FC236}">
                <a16:creationId xmlns:a16="http://schemas.microsoft.com/office/drawing/2014/main" id="{7B489857-B5C4-B8FC-259E-AECE75A02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524000"/>
            <a:ext cx="331152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4857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958FBFE2-F272-B8A5-3FFF-5BC7945BCE6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858963" y="423638"/>
            <a:ext cx="79248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Which distribution has a higher standard deviation?</a:t>
            </a: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8FF080AE-D105-42E2-BB1C-F28BA3F4D44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447800" y="4430713"/>
            <a:ext cx="9296400" cy="1828800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Dotted distribution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Solid distribution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There is not enough information to answer the question.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561ECB9-1A25-4E50-BECE-30A417C69A26}"/>
              </a:ext>
            </a:extLst>
          </p:cNvPr>
          <p:cNvSpPr/>
          <p:nvPr/>
        </p:nvSpPr>
        <p:spPr>
          <a:xfrm>
            <a:off x="1295400" y="4419827"/>
            <a:ext cx="4419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1269" name="Picture 5">
            <a:extLst>
              <a:ext uri="{FF2B5EF4-FFF2-40B4-BE49-F238E27FC236}">
                <a16:creationId xmlns:a16="http://schemas.microsoft.com/office/drawing/2014/main" id="{4F52E7C8-29C1-270F-8274-97B549D314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686"/>
          <a:stretch>
            <a:fillRect/>
          </a:stretch>
        </p:blipFill>
        <p:spPr bwMode="auto">
          <a:xfrm>
            <a:off x="3155951" y="1651001"/>
            <a:ext cx="5330825" cy="268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EA12A6EC-2050-4509-94E1-F06DC6BD74D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71600" y="448032"/>
            <a:ext cx="8761413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Which measure(s) of variability should you report for this distribution?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D6563165-D4D9-4C2F-9336-FD4C7B0DEA0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3150620" y="4498618"/>
            <a:ext cx="4419600" cy="1911350"/>
          </a:xfrm>
        </p:spPr>
        <p:txBody>
          <a:bodyPr>
            <a:normAutofit fontScale="25000" lnSpcReduction="20000"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9600" dirty="0">
                <a:ea typeface="ＭＳ Ｐゴシック" panose="020B0600070205080204" pitchFamily="34" charset="-128"/>
              </a:rPr>
              <a:t>Range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9600" dirty="0">
                <a:ea typeface="ＭＳ Ｐゴシック" panose="020B0600070205080204" pitchFamily="34" charset="-128"/>
              </a:rPr>
              <a:t>IQR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9600" dirty="0">
                <a:ea typeface="ＭＳ Ｐゴシック" panose="020B0600070205080204" pitchFamily="34" charset="-128"/>
              </a:rPr>
              <a:t>Standard deviation</a:t>
            </a:r>
          </a:p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EBBBC51-0166-436C-8D40-C38909C160E8}"/>
              </a:ext>
            </a:extLst>
          </p:cNvPr>
          <p:cNvSpPr/>
          <p:nvPr/>
        </p:nvSpPr>
        <p:spPr>
          <a:xfrm>
            <a:off x="2971800" y="5181600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2293" name="Picture 2">
            <a:extLst>
              <a:ext uri="{FF2B5EF4-FFF2-40B4-BE49-F238E27FC236}">
                <a16:creationId xmlns:a16="http://schemas.microsoft.com/office/drawing/2014/main" id="{2B94559B-1EBD-69F0-6759-921F54A9EA3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620" y="1512563"/>
            <a:ext cx="5345907" cy="290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28C8999B-1928-4822-4767-F89ADF65CB6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447800" y="215900"/>
            <a:ext cx="92964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Which measure(s) of variability should you report for this distribution?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EBE49719-8A5B-470C-8059-AD0C9A3FC09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35814363"/>
              </p:ext>
            </p:extLst>
          </p:nvPr>
        </p:nvGraphicFramePr>
        <p:xfrm>
          <a:off x="3429000" y="1457325"/>
          <a:ext cx="4114800" cy="29639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97A4A3CB-284B-492D-8E0A-AC8B38A909C4}"/>
              </a:ext>
            </a:extLst>
          </p:cNvPr>
          <p:cNvSpPr txBox="1">
            <a:spLocks/>
          </p:cNvSpPr>
          <p:nvPr/>
        </p:nvSpPr>
        <p:spPr bwMode="auto">
          <a:xfrm>
            <a:off x="3810000" y="4519742"/>
            <a:ext cx="4419600" cy="191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ＭＳ Ｐゴシック" charset="0"/>
                <a:cs typeface="ＭＳ Ｐゴシック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ＭＳ Ｐゴシック" charset="0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2400" dirty="0">
                <a:ea typeface="ＭＳ Ｐゴシック" panose="020B0600070205080204" pitchFamily="34" charset="-128"/>
              </a:rPr>
              <a:t>Range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2400" dirty="0">
                <a:ea typeface="ＭＳ Ｐゴシック" panose="020B0600070205080204" pitchFamily="34" charset="-128"/>
              </a:rPr>
              <a:t>IQR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2400" dirty="0">
                <a:ea typeface="ＭＳ Ｐゴシック" panose="020B0600070205080204" pitchFamily="34" charset="-128"/>
              </a:rPr>
              <a:t>Standard deviation</a:t>
            </a:r>
          </a:p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B319BC4-C393-4E4B-8E31-B5BD7B4D6A02}"/>
              </a:ext>
            </a:extLst>
          </p:cNvPr>
          <p:cNvSpPr/>
          <p:nvPr/>
        </p:nvSpPr>
        <p:spPr>
          <a:xfrm>
            <a:off x="3810000" y="5189667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1AF34D3-8EBB-45E6-B4B3-01F38AD5155C}"/>
              </a:ext>
            </a:extLst>
          </p:cNvPr>
          <p:cNvSpPr/>
          <p:nvPr/>
        </p:nvSpPr>
        <p:spPr>
          <a:xfrm>
            <a:off x="3810000" y="4462592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9B0EBF5-9143-49D2-9860-82EBE6258F5A}"/>
              </a:ext>
            </a:extLst>
          </p:cNvPr>
          <p:cNvSpPr/>
          <p:nvPr/>
        </p:nvSpPr>
        <p:spPr>
          <a:xfrm>
            <a:off x="3810000" y="5916742"/>
            <a:ext cx="4038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 autoUpdateAnimBg="0"/>
      <p:bldP spid="12" grpId="0" animBg="1" autoUpdateAnimBg="0"/>
      <p:bldP spid="13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3E05E21A-25FF-EBA8-B3D6-FA58B27F452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Chapter 5</a:t>
            </a:r>
          </a:p>
        </p:txBody>
      </p:sp>
      <p:sp>
        <p:nvSpPr>
          <p:cNvPr id="3075" name="Subtitle 2">
            <a:extLst>
              <a:ext uri="{FF2B5EF4-FFF2-40B4-BE49-F238E27FC236}">
                <a16:creationId xmlns:a16="http://schemas.microsoft.com/office/drawing/2014/main" id="{52B44139-16D8-9DF8-C2EC-C04CDA3052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bg1"/>
                </a:solidFill>
                <a:ea typeface="ＭＳ Ｐゴシック" panose="020B0600070205080204" pitchFamily="34" charset="-128"/>
              </a:rPr>
              <a:t>Review Slides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DA41269A-181B-40D2-891E-04597004535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9582" y="1524000"/>
            <a:ext cx="9734618" cy="1822514"/>
          </a:xfrm>
        </p:spPr>
        <p:txBody>
          <a:bodyPr/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For this variable, should you give the distance between the highest and lowest values when describing the IQR?</a:t>
            </a:r>
          </a:p>
        </p:txBody>
      </p:sp>
      <p:sp>
        <p:nvSpPr>
          <p:cNvPr id="4099" name="Content Placeholder 2">
            <a:extLst>
              <a:ext uri="{FF2B5EF4-FFF2-40B4-BE49-F238E27FC236}">
                <a16:creationId xmlns:a16="http://schemas.microsoft.com/office/drawing/2014/main" id="{3DDE96C1-4B29-B7DB-03ED-D1AE74A8F5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871033" y="4914948"/>
            <a:ext cx="1873167" cy="1778000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Yes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No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758A04B-7920-4A2F-8A2B-A9E325D1DC6F}"/>
              </a:ext>
            </a:extLst>
          </p:cNvPr>
          <p:cNvSpPr/>
          <p:nvPr/>
        </p:nvSpPr>
        <p:spPr>
          <a:xfrm>
            <a:off x="8610600" y="4904062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01" name="Title 1">
            <a:extLst>
              <a:ext uri="{FF2B5EF4-FFF2-40B4-BE49-F238E27FC236}">
                <a16:creationId xmlns:a16="http://schemas.microsoft.com/office/drawing/2014/main" id="{CA2EABB0-7717-477B-D5DF-BA9AD1C10986}"/>
              </a:ext>
            </a:extLst>
          </p:cNvPr>
          <p:cNvSpPr txBox="1">
            <a:spLocks/>
          </p:cNvSpPr>
          <p:nvPr/>
        </p:nvSpPr>
        <p:spPr bwMode="auto">
          <a:xfrm>
            <a:off x="1066800" y="4944565"/>
            <a:ext cx="7620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dirty="0">
                <a:latin typeface="+mj-lt"/>
              </a:rPr>
              <a:t>How many days last month did you interact with one or more children?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87991DAB-31C3-9530-30F0-8BB23EDAD74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721179"/>
            <a:ext cx="89916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For this variable, should you give the distance between the highest and lowest values when describing the IQR?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48B06E25-D68D-95CA-9A96-DC96540FC67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524000" y="4844143"/>
            <a:ext cx="2325688" cy="2341563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Yes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No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BC38F16-3425-47F1-A513-43E2F8C48DB4}"/>
              </a:ext>
            </a:extLst>
          </p:cNvPr>
          <p:cNvSpPr/>
          <p:nvPr/>
        </p:nvSpPr>
        <p:spPr>
          <a:xfrm>
            <a:off x="1313317" y="5562600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25" name="Title 1">
            <a:extLst>
              <a:ext uri="{FF2B5EF4-FFF2-40B4-BE49-F238E27FC236}">
                <a16:creationId xmlns:a16="http://schemas.microsoft.com/office/drawing/2014/main" id="{3B1D748D-5AA4-952D-01D7-7D4E43E24AF9}"/>
              </a:ext>
            </a:extLst>
          </p:cNvPr>
          <p:cNvSpPr txBox="1">
            <a:spLocks/>
          </p:cNvSpPr>
          <p:nvPr/>
        </p:nvSpPr>
        <p:spPr bwMode="auto">
          <a:xfrm>
            <a:off x="1524000" y="2782661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latin typeface="+mn-lt"/>
              </a:rPr>
              <a:t>How often last month did you interact with one or more children? </a:t>
            </a:r>
            <a:r>
              <a:rPr lang="en-US" altLang="en-US" dirty="0">
                <a:latin typeface="+mn-lt"/>
              </a:rPr>
              <a:t>(1) Not at all, (2) 1 or 2 times, (3) 3 to 5 times, (4) 6 to 8 times, (5) More than 8 times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6C80AC71-3F08-DE38-3626-BD87D5768D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Is a woman who is 6 feet tall taller than a 6-foot-tall man in an absolute sense?</a:t>
            </a:r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A294BC8A-8582-D859-B717-731795D0F17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279501" y="2590800"/>
            <a:ext cx="3757545" cy="2283824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3200" dirty="0">
                <a:ea typeface="ＭＳ Ｐゴシック" panose="020B0600070205080204" pitchFamily="34" charset="-128"/>
              </a:rPr>
              <a:t>Yes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3200" dirty="0">
                <a:ea typeface="ＭＳ Ｐゴシック" panose="020B0600070205080204" pitchFamily="34" charset="-128"/>
              </a:rPr>
              <a:t>No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8ADE7C4-EA35-400B-9003-D03CB9276627}"/>
              </a:ext>
            </a:extLst>
          </p:cNvPr>
          <p:cNvSpPr/>
          <p:nvPr/>
        </p:nvSpPr>
        <p:spPr>
          <a:xfrm>
            <a:off x="7069965" y="3799356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4C654DE9-6BAD-038D-F337-0A99290D907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495300" y="1562100"/>
            <a:ext cx="112014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Say the mean height for men is 70 inches (SD = 4 inches), and mean height for  women is 65 inches (SD = 3 inches). How many standard deviations above the mean are a woman and a man who are both 6 feet tall? </a:t>
            </a:r>
          </a:p>
        </p:txBody>
      </p:sp>
      <p:sp>
        <p:nvSpPr>
          <p:cNvPr id="4099" name="Content Placeholder 2">
            <a:extLst>
              <a:ext uri="{FF2B5EF4-FFF2-40B4-BE49-F238E27FC236}">
                <a16:creationId xmlns:a16="http://schemas.microsoft.com/office/drawing/2014/main" id="{AE9952D6-F061-4CCF-98C3-688768CFBF82}"/>
              </a:ext>
            </a:extLst>
          </p:cNvPr>
          <p:cNvSpPr>
            <a:spLocks noGrp="1" noChangeAspect="1"/>
          </p:cNvSpPr>
          <p:nvPr>
            <p:ph idx="4294967295"/>
          </p:nvPr>
        </p:nvSpPr>
        <p:spPr>
          <a:xfrm>
            <a:off x="2933700" y="3477418"/>
            <a:ext cx="6324600" cy="2341563"/>
          </a:xfrm>
          <a:blipFill rotWithShape="0">
            <a:blip r:embed="rId2"/>
            <a:stretch>
              <a:fillRect t="-2865" r="-482" b="-11979"/>
            </a:stretch>
          </a:blipFill>
        </p:spPr>
        <p:txBody>
          <a:bodyPr/>
          <a:lstStyle/>
          <a:p>
            <a:pPr marL="0" indent="0">
              <a:buNone/>
              <a:defRPr/>
            </a:pPr>
            <a:r>
              <a:rPr lang="en-US" dirty="0">
                <a:noFill/>
              </a:rPr>
              <a:t> 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5F39A07-9CB9-4FFA-8FA7-C4FE261EB1D8}"/>
              </a:ext>
            </a:extLst>
          </p:cNvPr>
          <p:cNvSpPr/>
          <p:nvPr/>
        </p:nvSpPr>
        <p:spPr>
          <a:xfrm>
            <a:off x="2743200" y="3238501"/>
            <a:ext cx="6324599" cy="914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9D9CB449-228F-6D2F-7876-0B49D9B9EDF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14400" y="591004"/>
            <a:ext cx="8761413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For which of these distributions should you report the standard deviation?</a:t>
            </a:r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855621F5-844F-A9AD-A865-22AC249B0DC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276937" y="2071411"/>
            <a:ext cx="2848263" cy="2341563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1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2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3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2 and 3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All of them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2268BB57-E384-4343-8F52-62EC0DF48257}"/>
              </a:ext>
            </a:extLst>
          </p:cNvPr>
          <p:cNvSpPr/>
          <p:nvPr/>
        </p:nvSpPr>
        <p:spPr>
          <a:xfrm>
            <a:off x="8031880" y="2046803"/>
            <a:ext cx="2544837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8197" name="Picture 5">
            <a:extLst>
              <a:ext uri="{FF2B5EF4-FFF2-40B4-BE49-F238E27FC236}">
                <a16:creationId xmlns:a16="http://schemas.microsoft.com/office/drawing/2014/main" id="{E42F2906-2892-9ACC-64B8-25D67EDB79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256"/>
          <a:stretch>
            <a:fillRect/>
          </a:stretch>
        </p:blipFill>
        <p:spPr bwMode="auto">
          <a:xfrm>
            <a:off x="1615283" y="2274886"/>
            <a:ext cx="3194050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8" name="Picture 6">
            <a:extLst>
              <a:ext uri="{FF2B5EF4-FFF2-40B4-BE49-F238E27FC236}">
                <a16:creationId xmlns:a16="http://schemas.microsoft.com/office/drawing/2014/main" id="{92E7E140-7C09-CB6B-BA5A-8CE3B41E696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875"/>
          <a:stretch>
            <a:fillRect/>
          </a:stretch>
        </p:blipFill>
        <p:spPr bwMode="auto">
          <a:xfrm>
            <a:off x="4487070" y="2159000"/>
            <a:ext cx="3276600" cy="163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9" name="Picture 7">
            <a:extLst>
              <a:ext uri="{FF2B5EF4-FFF2-40B4-BE49-F238E27FC236}">
                <a16:creationId xmlns:a16="http://schemas.microsoft.com/office/drawing/2014/main" id="{B4CCB5E2-2C81-58C9-BCD9-EB5A2B43CBB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023"/>
          <a:stretch>
            <a:fillRect/>
          </a:stretch>
        </p:blipFill>
        <p:spPr bwMode="auto">
          <a:xfrm>
            <a:off x="3420270" y="4419600"/>
            <a:ext cx="2971800" cy="1392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E28CC78E-63AD-4661-A097-ED3A976F5061}"/>
              </a:ext>
            </a:extLst>
          </p:cNvPr>
          <p:cNvSpPr/>
          <p:nvPr/>
        </p:nvSpPr>
        <p:spPr>
          <a:xfrm>
            <a:off x="1743870" y="2274886"/>
            <a:ext cx="4572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1B71A7-7BB3-4CE9-A102-37AA0DA67239}"/>
              </a:ext>
            </a:extLst>
          </p:cNvPr>
          <p:cNvSpPr/>
          <p:nvPr/>
        </p:nvSpPr>
        <p:spPr>
          <a:xfrm>
            <a:off x="4639470" y="2159000"/>
            <a:ext cx="527050" cy="57308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C0E601D-5131-4486-ACB9-17DE106E3CA8}"/>
              </a:ext>
            </a:extLst>
          </p:cNvPr>
          <p:cNvSpPr/>
          <p:nvPr/>
        </p:nvSpPr>
        <p:spPr>
          <a:xfrm>
            <a:off x="3212308" y="4152899"/>
            <a:ext cx="527050" cy="5715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dirty="0">
                <a:solidFill>
                  <a:schemeClr val="tx1"/>
                </a:solidFill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5F0C0FFB-F6DD-DB1A-27BC-0632ABF74789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003300" y="598487"/>
            <a:ext cx="9334500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This is the IQR for a set of values. How many values fall in the range marked A?</a:t>
            </a:r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A787A656-12F2-F64D-C136-3ACE6AF8FDC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981200" y="4107090"/>
            <a:ext cx="9334500" cy="1828800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25%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50%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There is not enough information to answer the question.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19BD75DE-9CA1-4180-9FA1-A9C0607FC6E2}"/>
              </a:ext>
            </a:extLst>
          </p:cNvPr>
          <p:cNvSpPr/>
          <p:nvPr/>
        </p:nvSpPr>
        <p:spPr>
          <a:xfrm>
            <a:off x="1708150" y="4800600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9221" name="Picture 22">
            <a:extLst>
              <a:ext uri="{FF2B5EF4-FFF2-40B4-BE49-F238E27FC236}">
                <a16:creationId xmlns:a16="http://schemas.microsoft.com/office/drawing/2014/main" id="{D538D809-0126-B291-CD6E-42D5B78A597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9751" y="1607116"/>
            <a:ext cx="5912498" cy="24999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70196592-69F3-43AE-04C7-61740A39F7C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2245688" y="620031"/>
            <a:ext cx="7243423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This is the IQR for a set of values. How many values, in total, fall in the ranges marked B and C?</a:t>
            </a: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27A14117-A578-8C7D-E651-841FF6AF27E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52600" y="4431168"/>
            <a:ext cx="9296400" cy="1828800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25%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50%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There is not enough information to answer the question.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5750337-53E2-4A4A-9676-B8561FB25EAF}"/>
              </a:ext>
            </a:extLst>
          </p:cNvPr>
          <p:cNvSpPr/>
          <p:nvPr/>
        </p:nvSpPr>
        <p:spPr>
          <a:xfrm>
            <a:off x="1524000" y="5105400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0245" name="Picture 20">
            <a:extLst>
              <a:ext uri="{FF2B5EF4-FFF2-40B4-BE49-F238E27FC236}">
                <a16:creationId xmlns:a16="http://schemas.microsoft.com/office/drawing/2014/main" id="{1818D489-EE96-E56D-ADB6-70971B68940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7999" y="2024517"/>
            <a:ext cx="5638800" cy="2384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LUIDIAENABLED" val="Fal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540</TotalTime>
  <Words>358</Words>
  <Application>Microsoft Office PowerPoint</Application>
  <PresentationFormat>Widescreen</PresentationFormat>
  <Paragraphs>50</Paragraphs>
  <Slides>12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12</vt:i4>
      </vt:variant>
    </vt:vector>
  </HeadingPairs>
  <TitlesOfParts>
    <vt:vector size="19" baseType="lpstr">
      <vt:lpstr>ＭＳ Ｐゴシック</vt:lpstr>
      <vt:lpstr>Arial</vt:lpstr>
      <vt:lpstr>Calibri</vt:lpstr>
      <vt:lpstr>Century Gothic</vt:lpstr>
      <vt:lpstr>Wingdings 3</vt:lpstr>
      <vt:lpstr>Ion Boardroom</vt:lpstr>
      <vt:lpstr>Ion Boardroom</vt:lpstr>
      <vt:lpstr>Statistics for Social Understanding, Second Edition</vt:lpstr>
      <vt:lpstr>Chapter 5</vt:lpstr>
      <vt:lpstr>For this variable, should you give the distance between the highest and lowest values when describing the IQR?</vt:lpstr>
      <vt:lpstr>For this variable, should you give the distance between the highest and lowest values when describing the IQR?</vt:lpstr>
      <vt:lpstr>Is a woman who is 6 feet tall taller than a 6-foot-tall man in an absolute sense?</vt:lpstr>
      <vt:lpstr>Say the mean height for men is 70 inches (SD = 4 inches), and mean height for  women is 65 inches (SD = 3 inches). How many standard deviations above the mean are a woman and a man who are both 6 feet tall? </vt:lpstr>
      <vt:lpstr>For which of these distributions should you report the standard deviation?</vt:lpstr>
      <vt:lpstr>This is the IQR for a set of values. How many values fall in the range marked A?</vt:lpstr>
      <vt:lpstr>This is the IQR for a set of values. How many values, in total, fall in the ranges marked B and C?</vt:lpstr>
      <vt:lpstr>Which distribution has a higher standard deviation?</vt:lpstr>
      <vt:lpstr>Which measure(s) of variability should you report for this distribution?</vt:lpstr>
      <vt:lpstr>Which measure(s) of variability should you report for this distribution?</vt:lpstr>
    </vt:vector>
  </TitlesOfParts>
  <Company>Smith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level of measurement for the variable: Employment sector (public, private)</dc:title>
  <dc:creator>FusionXP</dc:creator>
  <cp:lastModifiedBy>Emily Tyler</cp:lastModifiedBy>
  <cp:revision>82</cp:revision>
  <dcterms:created xsi:type="dcterms:W3CDTF">2012-02-08T19:26:01Z</dcterms:created>
  <dcterms:modified xsi:type="dcterms:W3CDTF">2024-07-22T14:20:33Z</dcterms:modified>
</cp:coreProperties>
</file>